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2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1494" cy="7559675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5" Type="http://schemas.openxmlformats.org/officeDocument/2006/relationships/viewProps" Target="viewProps.xml"/><Relationship Id="rId4" Type="http://schemas.openxmlformats.org/officeDocument/2006/relationships/tableStyles" Target="tableStyles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/>
        </p:nvGraphicFramePr>
        <p:xfrm>
          <a:off x="1070610" y="1783079"/>
          <a:ext cx="8813165" cy="3368039"/>
        </p:xfrm>
        <a:graphic>
          <a:graphicData uri="http://schemas.openxmlformats.org/drawingml/2006/table">
            <a:tbl>
              <a:tblPr/>
              <a:tblGrid>
                <a:gridCol w="767080"/>
                <a:gridCol w="891539"/>
                <a:gridCol w="1894204"/>
                <a:gridCol w="2133600"/>
                <a:gridCol w="806450"/>
                <a:gridCol w="1002664"/>
                <a:gridCol w="591184"/>
                <a:gridCol w="726440"/>
              </a:tblGrid>
              <a:tr h="33274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269875" algn="l" rtl="0" eaLnBrk="0">
                        <a:lnSpc>
                          <a:spcPts val="1137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序号</a:t>
                      </a:r>
                      <a:endParaRPr lang="SimHei" altLang="SimHei" sz="9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327659" algn="l" rtl="0" eaLnBrk="0">
                        <a:lnSpc>
                          <a:spcPts val="1126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编码</a:t>
                      </a:r>
                      <a:endParaRPr lang="SimHei" altLang="SimHei" sz="9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703580" algn="l" rtl="0" eaLnBrk="0">
                        <a:lnSpc>
                          <a:spcPts val="113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项目名称</a:t>
                      </a:r>
                      <a:endParaRPr lang="SimHei" altLang="SimHei" sz="9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824230" algn="l" rtl="0" eaLnBrk="0">
                        <a:lnSpc>
                          <a:spcPts val="113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项目内涵</a:t>
                      </a:r>
                      <a:endParaRPr lang="SimHei" altLang="SimHei" sz="9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165735" algn="l" rtl="0" eaLnBrk="0">
                        <a:lnSpc>
                          <a:spcPts val="113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除外内容</a:t>
                      </a:r>
                      <a:endParaRPr lang="SimHei" altLang="SimHei" sz="9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387350" algn="l" rtl="0" eaLnBrk="0">
                        <a:lnSpc>
                          <a:spcPts val="1126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kern="0" spc="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说明</a:t>
                      </a:r>
                      <a:endParaRPr lang="SimHei" altLang="SimHei" sz="9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53339" algn="l" rtl="0" eaLnBrk="0">
                        <a:lnSpc>
                          <a:spcPts val="113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计价单位</a:t>
                      </a:r>
                      <a:endParaRPr lang="SimHei" altLang="SimHei" sz="9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8000"/>
                        </a:lnSpc>
                        <a:tabLst/>
                      </a:pPr>
                      <a:endParaRPr lang="Arial" altLang="Arial" sz="200" dirty="0"/>
                    </a:p>
                    <a:p>
                      <a:pPr marL="252729" indent="-135254" algn="l" rtl="0" eaLnBrk="0">
                        <a:lnSpc>
                          <a:spcPct val="11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kern="0" spc="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备案价格</a:t>
                      </a:r>
                      <a:r>
                        <a:rPr sz="900" kern="0" spc="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  </a:t>
                      </a:r>
                      <a:r>
                        <a:rPr sz="800" kern="0" spc="-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（元）</a:t>
                      </a:r>
                      <a:endParaRPr lang="SimHei" altLang="SimHei" sz="8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10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7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18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18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18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18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377190" algn="l" rtl="0" eaLnBrk="0">
                        <a:lnSpc>
                          <a:spcPct val="80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7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18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18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18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18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23495" algn="l" rtl="0" eaLnBrk="0">
                        <a:lnSpc>
                          <a:spcPct val="80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HN33070001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7733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25400" algn="l" rtl="0" eaLnBrk="0">
                        <a:lnSpc>
                          <a:spcPct val="96000"/>
                        </a:lnSpc>
                        <a:tabLst/>
                      </a:pP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达芬奇机器人手术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33655" indent="-7620" algn="l" rtl="0" eaLnBrk="0">
                        <a:lnSpc>
                          <a:spcPct val="100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达芬奇机器人手术设备使用及其相关</a:t>
                      </a: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专用人工  </a:t>
                      </a: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、耗材等费用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255904" algn="l" rtl="0" eaLnBrk="0">
                        <a:lnSpc>
                          <a:spcPct val="96000"/>
                        </a:lnSpc>
                        <a:tabLst/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3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7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23495" algn="l" rtl="0" eaLnBrk="0">
                        <a:lnSpc>
                          <a:spcPct val="80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HN33070001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4000"/>
                        </a:lnSpc>
                        <a:tabLst/>
                      </a:pPr>
                      <a:endParaRPr lang="Arial" altLang="Arial" sz="200" dirty="0"/>
                    </a:p>
                    <a:p>
                      <a:pPr marL="25400" algn="l" rtl="0" eaLnBrk="0">
                        <a:lnSpc>
                          <a:spcPct val="96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达芬奇机器人手术：3器械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5000"/>
                        </a:lnSpc>
                        <a:tabLst/>
                      </a:pPr>
                      <a:endParaRPr lang="Arial" altLang="Arial" sz="200" dirty="0"/>
                    </a:p>
                    <a:p>
                      <a:pPr marL="255904" algn="l" rtl="0" eaLnBrk="0">
                        <a:lnSpc>
                          <a:spcPct val="96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7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169545" algn="l" rtl="0" eaLnBrk="0">
                        <a:lnSpc>
                          <a:spcPct val="80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18674.42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3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7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23495" algn="l" rtl="0" eaLnBrk="0">
                        <a:lnSpc>
                          <a:spcPct val="80000"/>
                        </a:lnSpc>
                        <a:tabLst/>
                      </a:pP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HN33070001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4000"/>
                        </a:lnSpc>
                        <a:tabLst/>
                      </a:pPr>
                      <a:endParaRPr lang="Arial" altLang="Arial" sz="200" dirty="0"/>
                    </a:p>
                    <a:p>
                      <a:pPr marL="25400" algn="l" rtl="0" eaLnBrk="0">
                        <a:lnSpc>
                          <a:spcPct val="96000"/>
                        </a:lnSpc>
                        <a:tabLst/>
                      </a:pP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达芬奇机器人手术：4器械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5000"/>
                        </a:lnSpc>
                        <a:tabLst/>
                      </a:pPr>
                      <a:endParaRPr lang="Arial" altLang="Arial" sz="200" dirty="0"/>
                    </a:p>
                    <a:p>
                      <a:pPr marL="255904" algn="l" rtl="0" eaLnBrk="0">
                        <a:lnSpc>
                          <a:spcPct val="96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7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169545" algn="l" rtl="0" eaLnBrk="0">
                        <a:lnSpc>
                          <a:spcPct val="80000"/>
                        </a:lnSpc>
                        <a:tabLst/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19823.89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3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23495" algn="l" rtl="0" eaLnBrk="0">
                        <a:lnSpc>
                          <a:spcPct val="80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HN33070001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  <a:tabLst/>
                      </a:pPr>
                      <a:endParaRPr lang="Arial" altLang="Arial" sz="200" dirty="0"/>
                    </a:p>
                    <a:p>
                      <a:pPr marL="25400" algn="l" rtl="0" eaLnBrk="0">
                        <a:lnSpc>
                          <a:spcPct val="96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达芬奇机器人手术：5器械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4000"/>
                        </a:lnSpc>
                        <a:tabLst/>
                      </a:pPr>
                      <a:endParaRPr lang="Arial" altLang="Arial" sz="200" dirty="0"/>
                    </a:p>
                    <a:p>
                      <a:pPr marL="255904" algn="l" rtl="0" eaLnBrk="0">
                        <a:lnSpc>
                          <a:spcPct val="96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9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163195" algn="l" rtl="0" eaLnBrk="0">
                        <a:lnSpc>
                          <a:spcPct val="7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27426.08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3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7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23495" algn="l" rtl="0" eaLnBrk="0">
                        <a:lnSpc>
                          <a:spcPct val="80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HN33070001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4000"/>
                        </a:lnSpc>
                        <a:tabLst/>
                      </a:pPr>
                      <a:endParaRPr lang="Arial" altLang="Arial" sz="200" dirty="0"/>
                    </a:p>
                    <a:p>
                      <a:pPr marL="25400" algn="l" rtl="0" eaLnBrk="0">
                        <a:lnSpc>
                          <a:spcPct val="96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达芬奇机器人手术：6器械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5000"/>
                        </a:lnSpc>
                        <a:tabLst/>
                      </a:pPr>
                      <a:endParaRPr lang="Arial" altLang="Arial" sz="200" dirty="0"/>
                    </a:p>
                    <a:p>
                      <a:pPr marL="255904" algn="l" rtl="0" eaLnBrk="0">
                        <a:lnSpc>
                          <a:spcPct val="96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0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163829" algn="l" rtl="0" eaLnBrk="0">
                        <a:lnSpc>
                          <a:spcPct val="7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32060.40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3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7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23495" algn="l" rtl="0" eaLnBrk="0">
                        <a:lnSpc>
                          <a:spcPct val="80000"/>
                        </a:lnSpc>
                        <a:tabLst/>
                      </a:pP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HN33070001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4000"/>
                        </a:lnSpc>
                        <a:tabLst/>
                      </a:pPr>
                      <a:endParaRPr lang="Arial" altLang="Arial" sz="200" dirty="0"/>
                    </a:p>
                    <a:p>
                      <a:pPr marL="25400" algn="l" rtl="0" eaLnBrk="0">
                        <a:lnSpc>
                          <a:spcPct val="96000"/>
                        </a:lnSpc>
                        <a:tabLst/>
                      </a:pPr>
                      <a:r>
                        <a:rPr sz="8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达芬奇机器人手术：4器械（</a:t>
                      </a: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含超声刀）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5000"/>
                        </a:lnSpc>
                        <a:tabLst/>
                      </a:pPr>
                      <a:endParaRPr lang="Arial" altLang="Arial" sz="200" dirty="0"/>
                    </a:p>
                    <a:p>
                      <a:pPr marL="255904" algn="l" rtl="0" eaLnBrk="0">
                        <a:lnSpc>
                          <a:spcPct val="96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7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163195" algn="l" rtl="0" eaLnBrk="0">
                        <a:lnSpc>
                          <a:spcPct val="80000"/>
                        </a:lnSpc>
                        <a:tabLst/>
                      </a:pP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29179.93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3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23495" algn="l" rtl="0" eaLnBrk="0">
                        <a:lnSpc>
                          <a:spcPct val="80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HN33070001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  <a:tabLst/>
                      </a:pPr>
                      <a:endParaRPr lang="Arial" altLang="Arial" sz="200" dirty="0"/>
                    </a:p>
                    <a:p>
                      <a:pPr marL="25400" algn="l" rtl="0" eaLnBrk="0">
                        <a:lnSpc>
                          <a:spcPct val="96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达芬奇机器人手术：5器械（</a:t>
                      </a: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含超声刀）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4000"/>
                        </a:lnSpc>
                        <a:tabLst/>
                      </a:pPr>
                      <a:endParaRPr lang="Arial" altLang="Arial" sz="200" dirty="0"/>
                    </a:p>
                    <a:p>
                      <a:pPr marL="255904" algn="l" rtl="0" eaLnBrk="0">
                        <a:lnSpc>
                          <a:spcPct val="96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9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163195" algn="l" rtl="0" eaLnBrk="0">
                        <a:lnSpc>
                          <a:spcPct val="7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29955.88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7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23495" algn="l" rtl="0" eaLnBrk="0">
                        <a:lnSpc>
                          <a:spcPct val="80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HN33070001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4000"/>
                        </a:lnSpc>
                        <a:tabLst/>
                      </a:pPr>
                      <a:endParaRPr lang="Arial" altLang="Arial" sz="200" dirty="0"/>
                    </a:p>
                    <a:p>
                      <a:pPr marL="25400" algn="l" rtl="0" eaLnBrk="0">
                        <a:lnSpc>
                          <a:spcPct val="96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达芬奇机器人手术：6器械（</a:t>
                      </a: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含超声刀）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5000"/>
                        </a:lnSpc>
                        <a:tabLst/>
                      </a:pPr>
                      <a:endParaRPr lang="Arial" altLang="Arial" sz="200" dirty="0"/>
                    </a:p>
                    <a:p>
                      <a:pPr marL="255904" algn="l" rtl="0" eaLnBrk="0">
                        <a:lnSpc>
                          <a:spcPct val="96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0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163829" algn="l" rtl="0" eaLnBrk="0">
                        <a:lnSpc>
                          <a:spcPct val="7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34588.86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4"/>
          <p:cNvSpPr/>
          <p:nvPr/>
        </p:nvSpPr>
        <p:spPr>
          <a:xfrm>
            <a:off x="1124089" y="370639"/>
            <a:ext cx="8693150" cy="139700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6270"/>
              </a:lnSpc>
              <a:tabLst/>
            </a:pPr>
            <a:endParaRPr lang="Arial" altLang="Arial" sz="100" dirty="0"/>
          </a:p>
          <a:p>
            <a:pPr marL="1055369" algn="l" rtl="0" eaLnBrk="0">
              <a:lnSpc>
                <a:spcPct val="95000"/>
              </a:lnSpc>
              <a:tabLst/>
            </a:pPr>
            <a:r>
              <a:rPr sz="1600" kern="0" spc="30" dirty="0">
                <a:ln w="5884" cap="flat" cmpd="sng">
                  <a:solidFill>
                    <a:srgbClr val="000000">
                      <a:alpha val="100000"/>
                    </a:srgbClr>
                  </a:solidFill>
                  <a:prstDash val="solid"/>
                  <a:bevel/>
                </a:ln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海南医学院第二附属医院关于按规定自主制定部</a:t>
            </a:r>
            <a:r>
              <a:rPr sz="1600" kern="0" spc="20" dirty="0">
                <a:ln w="5884" cap="flat" cmpd="sng">
                  <a:solidFill>
                    <a:srgbClr val="000000">
                      <a:alpha val="100000"/>
                    </a:srgbClr>
                  </a:solidFill>
                  <a:prstDash val="solid"/>
                  <a:bevel/>
                </a:ln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分医疗服务项目价格公示</a:t>
            </a:r>
            <a:endParaRPr lang="SimSun" altLang="SimSun" sz="1600" dirty="0"/>
          </a:p>
          <a:p>
            <a:pPr algn="l" rtl="0" eaLnBrk="0">
              <a:lnSpc>
                <a:spcPct val="111000"/>
              </a:lnSpc>
              <a:tabLst/>
            </a:pPr>
            <a:endParaRPr lang="Arial" altLang="Arial" sz="1000" dirty="0"/>
          </a:p>
          <a:p>
            <a:pPr marL="43180" algn="l" rtl="0" eaLnBrk="0">
              <a:lnSpc>
                <a:spcPts val="1209"/>
              </a:lnSpc>
              <a:spcBef>
                <a:spcPts val="302"/>
              </a:spcBef>
              <a:tabLst/>
            </a:pPr>
            <a:r>
              <a:rPr sz="1000" kern="0" spc="7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根据海南省医疗保障局 海南省卫生健康委员会《关于新增和完善部分医疗服务价格项目的通知》</a:t>
            </a:r>
            <a:r>
              <a:rPr sz="1000" kern="0" spc="-35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000" kern="0" spc="7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（琼医保管〔2020〕4号）</a:t>
            </a:r>
            <a:r>
              <a:rPr sz="1000" kern="0" spc="-29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000" kern="0" spc="7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的文件精神，我院按</a:t>
            </a:r>
            <a:endParaRPr lang="SimSun" altLang="SimSun" sz="1000" dirty="0"/>
          </a:p>
          <a:p>
            <a:pPr algn="r" rtl="0" eaLnBrk="0">
              <a:lnSpc>
                <a:spcPts val="1209"/>
              </a:lnSpc>
              <a:spcBef>
                <a:spcPts val="100"/>
              </a:spcBef>
              <a:tabLst/>
            </a:pPr>
            <a:r>
              <a:rPr sz="1000" kern="0" spc="6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照“合理补偿成本、兼顾群众和基本医疗保障承受能力</a:t>
            </a:r>
            <a:r>
              <a:rPr sz="1000" kern="0" spc="-36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000" kern="0" spc="6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” 原则，依据科室提供的成本测算，</a:t>
            </a:r>
            <a:r>
              <a:rPr sz="1000" kern="0" spc="-2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000" kern="0" spc="6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自主制</a:t>
            </a:r>
            <a:r>
              <a:rPr sz="1000" kern="0" spc="5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定“达芬奇机器人手术</a:t>
            </a:r>
            <a:r>
              <a:rPr sz="1000" kern="0" spc="-36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000" kern="0" spc="5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”医疗服务项目价格，</a:t>
            </a:r>
            <a:endParaRPr lang="SimSun" altLang="SimSun" sz="1000" dirty="0"/>
          </a:p>
          <a:p>
            <a:pPr marL="2754629" algn="l" rtl="0" eaLnBrk="0">
              <a:lnSpc>
                <a:spcPts val="1209"/>
              </a:lnSpc>
              <a:spcBef>
                <a:spcPts val="109"/>
              </a:spcBef>
              <a:tabLst/>
            </a:pPr>
            <a:r>
              <a:rPr sz="1000" kern="0" spc="7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定于2024年5月3</a:t>
            </a:r>
            <a:r>
              <a:rPr sz="1000" kern="0" spc="6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1日起执行。现将具体价格公示如下：</a:t>
            </a:r>
            <a:endParaRPr lang="SimSun" altLang="SimSun" sz="1000" dirty="0"/>
          </a:p>
          <a:p>
            <a:pPr algn="l" rtl="0" eaLnBrk="0">
              <a:lnSpc>
                <a:spcPct val="120000"/>
              </a:lnSpc>
              <a:tabLst/>
            </a:pPr>
            <a:endParaRPr lang="Arial" altLang="Arial" sz="1000" dirty="0"/>
          </a:p>
          <a:p>
            <a:pPr algn="l" rtl="0" eaLnBrk="0">
              <a:lnSpc>
                <a:spcPct val="119000"/>
              </a:lnSpc>
              <a:tabLst/>
            </a:pPr>
            <a:endParaRPr lang="Arial" altLang="Arial" sz="300" dirty="0"/>
          </a:p>
          <a:p>
            <a:pPr marL="2156460" algn="l" rtl="0" eaLnBrk="0">
              <a:lnSpc>
                <a:spcPct val="97000"/>
              </a:lnSpc>
              <a:spcBef>
                <a:spcPts val="2"/>
              </a:spcBef>
              <a:tabLst/>
            </a:pPr>
            <a:r>
              <a:rPr sz="1400" kern="0" spc="50" dirty="0">
                <a:ln w="5230" cap="flat" cmpd="sng">
                  <a:solidFill>
                    <a:srgbClr val="000000">
                      <a:alpha val="100000"/>
                    </a:srgbClr>
                  </a:solidFill>
                  <a:prstDash val="solid"/>
                  <a:bevel/>
                </a:ln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海南医学院第二附属医院自主制</a:t>
            </a:r>
            <a:r>
              <a:rPr sz="1400" kern="0" spc="40" dirty="0">
                <a:ln w="5230" cap="flat" cmpd="sng">
                  <a:solidFill>
                    <a:srgbClr val="000000">
                      <a:alpha val="100000"/>
                    </a:srgbClr>
                  </a:solidFill>
                  <a:prstDash val="solid"/>
                  <a:bevel/>
                </a:ln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定医疗服务项目价格表</a:t>
            </a:r>
            <a:endParaRPr lang="SimSun" altLang="SimSun" sz="1400" dirty="0"/>
          </a:p>
        </p:txBody>
      </p:sp>
      <p:sp>
        <p:nvSpPr>
          <p:cNvPr id="6" name="textbox 6"/>
          <p:cNvSpPr/>
          <p:nvPr/>
        </p:nvSpPr>
        <p:spPr>
          <a:xfrm>
            <a:off x="4784676" y="7242400"/>
            <a:ext cx="1117600" cy="1803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341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ts val="1217"/>
              </a:lnSpc>
              <a:tabLst/>
            </a:pPr>
            <a:r>
              <a:rPr sz="1000" kern="0" spc="-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第</a:t>
            </a:r>
            <a:r>
              <a:rPr sz="1000" kern="0" spc="2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000" kern="0" spc="-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1</a:t>
            </a:r>
            <a:r>
              <a:rPr sz="1000" kern="0" spc="1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000" kern="0" spc="-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页</a:t>
            </a:r>
            <a:r>
              <a:rPr sz="1000" kern="0" spc="-37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000" kern="0" spc="-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，共</a:t>
            </a:r>
            <a:r>
              <a:rPr sz="1000" kern="0" spc="16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000" kern="0" spc="-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1</a:t>
            </a:r>
            <a:r>
              <a:rPr sz="1000" kern="0" spc="1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000" kern="0" spc="-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页</a:t>
            </a:r>
            <a:endParaRPr lang="SimSun" altLang="SimSun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Application>WPS 表格</ap:Applicat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Administrator</dc:creator>
  <dcterms:created xsi:type="dcterms:W3CDTF">2024-05-23T16:20:27Z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wqlLaW5nc29mdCBQREYgdG8gV1BTIDkw</vt:lpwstr>
  </property>
  <property fmtid="{D5CDD505-2E9C-101B-9397-08002B2CF9AE}" pid="3" name="Created">
    <vt:filetime>2024-05-23T16:21:01</vt:filetime>
  </property>
</Properties>
</file>